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350" r:id="rId5"/>
    <p:sldId id="365" r:id="rId6"/>
    <p:sldId id="361" r:id="rId7"/>
    <p:sldId id="353" r:id="rId8"/>
    <p:sldId id="366" r:id="rId9"/>
    <p:sldId id="367" r:id="rId10"/>
    <p:sldId id="375" r:id="rId11"/>
    <p:sldId id="354" r:id="rId12"/>
    <p:sldId id="369" r:id="rId13"/>
    <p:sldId id="370" r:id="rId14"/>
    <p:sldId id="377" r:id="rId15"/>
    <p:sldId id="376" r:id="rId16"/>
    <p:sldId id="372" r:id="rId17"/>
    <p:sldId id="373" r:id="rId18"/>
    <p:sldId id="374" r:id="rId19"/>
    <p:sldId id="343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A8B07-5413-4D77-95BF-775BA37A015B}" type="datetime1">
              <a:rPr lang="ru-RU" noProof="0" smtClean="0"/>
              <a:t>21.12.2023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207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44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19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68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422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2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13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33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29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44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79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3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4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столб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Текст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Дата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A984553-A6F7-48EB-8856-1E24313FFF56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толб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Текст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Дата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26F26F23-C8C0-4EE8-B5C3-CA20E71F4584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1A20C08B-3B48-4773-80A1-C458F199FF21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Текст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Текст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Текст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Текст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Текст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02A7D674-8D44-425B-8E50-A3A77576FE89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2806290F-BA92-4A78-92C0-2990469DF00F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ры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0C55B463-854B-4194-9B46-BF41E73CB25D}" type="datetime4">
              <a:rPr lang="ru-RU" noProof="0" smtClean="0">
                <a:latin typeface="+mn-lt"/>
              </a:rPr>
              <a:t>21 декабря 2023 г.</a:t>
            </a:fld>
            <a:endParaRPr lang="ru-RU" noProof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Годовой обзор</a:t>
            </a:r>
            <a:endParaRPr lang="ru-RU" b="0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</a:p>
        </p:txBody>
      </p:sp>
      <p:sp>
        <p:nvSpPr>
          <p:cNvPr id="9" name="Таблица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ru-RU" noProof="0"/>
              <a:t>Вставка таблицы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D47D572-75D7-48A9-A900-FC9E28CC8EAF}" type="datetime4">
              <a:rPr lang="ru-RU" noProof="0" smtClean="0">
                <a:latin typeface="+mn-lt"/>
              </a:rPr>
              <a:t>21 декабря 2023 г.</a:t>
            </a:fld>
            <a:endParaRPr lang="ru-RU" noProof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Годовой обзор</a:t>
            </a:r>
            <a:endParaRPr lang="ru-RU" b="0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0" name="Надпись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83606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0" b="1" noProof="0" dirty="0">
                <a:solidFill>
                  <a:schemeClr val="bg1"/>
                </a:solidFill>
              </a:rPr>
              <a:t>«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Автофигура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38" name="Рисунок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1" name="Заголовок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Рисунок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2" name="Текст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3" name="Текст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4" name="Текст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5" name="Текст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6" name="Текст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7" name="Текст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8" name="Текст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9" name="Текст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Автофигура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66" name="Рисунок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9" name="Рисунок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F186DF9-219D-4BBD-B401-3014ED801DF3}" type="datetime4">
              <a:rPr lang="ru-RU" noProof="0" smtClean="0">
                <a:latin typeface="+mn-lt"/>
              </a:rPr>
              <a:t>21 декабря 2023 г.</a:t>
            </a:fld>
            <a:endParaRPr lang="ru-RU" noProof="0" dirty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Годовой обзор</a:t>
            </a:r>
            <a:endParaRPr lang="ru-RU" b="0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</a:p>
        </p:txBody>
      </p:sp>
      <p:sp>
        <p:nvSpPr>
          <p:cNvPr id="96" name="Текст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sp>
        <p:nvSpPr>
          <p:cNvPr id="97" name="Текст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sp>
        <p:nvSpPr>
          <p:cNvPr id="102" name="Текст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sp>
        <p:nvSpPr>
          <p:cNvPr id="103" name="Текст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ru-RU" noProof="0"/>
              <a:t>Щелкните, чтобы изменить </a:t>
            </a:r>
          </a:p>
        </p:txBody>
      </p:sp>
      <p:sp>
        <p:nvSpPr>
          <p:cNvPr id="106" name="Текст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sp>
        <p:nvSpPr>
          <p:cNvPr id="107" name="Текст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ru-RU" noProof="0"/>
              <a:t>Щелкните, чтобы изменить </a:t>
            </a:r>
          </a:p>
        </p:txBody>
      </p:sp>
      <p:sp>
        <p:nvSpPr>
          <p:cNvPr id="108" name="Текст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sp>
        <p:nvSpPr>
          <p:cNvPr id="109" name="Текст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ru-RU" noProof="0"/>
              <a:t>Щелкните, чтобы изменить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5C42BAF-CD1F-4C5E-BB69-89E69EC6C758}" type="datetime4">
              <a:rPr lang="ru-RU" noProof="0" smtClean="0">
                <a:latin typeface="+mn-lt"/>
              </a:rPr>
              <a:t>21 декабря 2023 г.</a:t>
            </a:fld>
            <a:endParaRPr lang="ru-RU" noProof="0">
              <a:latin typeface="+mn-lt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ru-RU" noProof="0"/>
              <a:t>Годовой обзор</a:t>
            </a:r>
            <a:endParaRPr lang="ru-RU" b="0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DDC5DBC-5AC9-4B00-9077-59D782F35A50}" type="datetime4">
              <a:rPr lang="ru-RU" noProof="0" smtClean="0">
                <a:latin typeface="+mn-lt"/>
              </a:rPr>
              <a:t>21 декабря 2023 г.</a:t>
            </a:fld>
            <a:endParaRPr lang="ru-RU" noProof="0">
              <a:latin typeface="+mn-lt"/>
            </a:endParaRPr>
          </a:p>
        </p:txBody>
      </p:sp>
      <p:sp>
        <p:nvSpPr>
          <p:cNvPr id="31" name="Нижний колонтитул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Годовой обзор</a:t>
            </a:r>
            <a:endParaRPr lang="ru-RU" b="0" noProof="0"/>
          </a:p>
        </p:txBody>
      </p:sp>
      <p:sp>
        <p:nvSpPr>
          <p:cNvPr id="32" name="Номер слайда 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rsalakhu/papers/oneshot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Phonker18/RO.git" TargetMode="External"/><Relationship Id="rId4" Type="http://schemas.openxmlformats.org/officeDocument/2006/relationships/hyperlink" Target="https://vis-www.cs.umass.ed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3609" y="2583402"/>
            <a:ext cx="6584781" cy="845598"/>
          </a:xfrm>
        </p:spPr>
        <p:txBody>
          <a:bodyPr rtlCol="0"/>
          <a:lstStyle/>
          <a:p>
            <a:pPr rtl="0"/>
            <a:r>
              <a:rPr lang="ru-RU" dirty="0"/>
              <a:t>Верификация лиц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8962" y="4469779"/>
            <a:ext cx="5491570" cy="1886759"/>
          </a:xfrm>
        </p:spPr>
        <p:txBody>
          <a:bodyPr rtlCol="0"/>
          <a:lstStyle/>
          <a:p>
            <a:pPr rtl="0"/>
            <a:r>
              <a:rPr lang="ru-RU" sz="2400" dirty="0">
                <a:latin typeface="+mj-lt"/>
              </a:rPr>
              <a:t>Выполнили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студенты группы ПРО-430Б</a:t>
            </a:r>
            <a:r>
              <a:rPr lang="en-US" sz="2400" dirty="0">
                <a:latin typeface="+mj-lt"/>
              </a:rPr>
              <a:t>:</a:t>
            </a:r>
          </a:p>
          <a:p>
            <a:pPr rtl="0"/>
            <a:r>
              <a:rPr lang="ru-RU" sz="2400" dirty="0">
                <a:latin typeface="+mj-lt"/>
              </a:rPr>
              <a:t>Ишембитов Т.А,</a:t>
            </a:r>
          </a:p>
          <a:p>
            <a:pPr rtl="0"/>
            <a:r>
              <a:rPr lang="ru-RU" sz="2400" dirty="0">
                <a:latin typeface="+mj-lt"/>
              </a:rPr>
              <a:t>Ишембитов Д.А,</a:t>
            </a:r>
          </a:p>
          <a:p>
            <a:pPr rtl="0"/>
            <a:r>
              <a:rPr lang="ru-RU" sz="2400" dirty="0">
                <a:latin typeface="+mj-lt"/>
              </a:rPr>
              <a:t>Лактионов А.Е.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12AF7-D110-7F9A-68CE-5C2ED14A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4" y="476089"/>
            <a:ext cx="5927941" cy="2952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AA1181-D171-F08F-2816-D25DBDC9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4" y="3771344"/>
            <a:ext cx="5881620" cy="29807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7B55FB-84B7-106D-3D3F-971652AE0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54" y="368780"/>
            <a:ext cx="6216646" cy="31675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81E09B-A25A-ABB9-D8DC-9CE23DA90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21777"/>
            <a:ext cx="5886181" cy="31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6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6EA981-9882-20A7-5922-199A48A4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4" y="353369"/>
            <a:ext cx="8198052" cy="61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демо">
            <a:hlinkClick r:id="" action="ppaction://media"/>
            <a:extLst>
              <a:ext uri="{FF2B5EF4-FFF2-40B4-BE49-F238E27FC236}">
                <a16:creationId xmlns:a16="http://schemas.microsoft.com/office/drawing/2014/main" id="{0372787F-8F1B-AAE7-44A2-1FC81C4FB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4F80EB-6C55-8EBA-AFA7-8085F191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68" y="0"/>
            <a:ext cx="732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/>
              <a:t>Выводы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10171221" cy="2708765"/>
          </a:xfrm>
        </p:spPr>
        <p:txBody>
          <a:bodyPr rtlCol="0"/>
          <a:lstStyle/>
          <a:p>
            <a:r>
              <a:rPr lang="ru-RU" sz="2800" dirty="0"/>
              <a:t>В этом проекте мы научились разрабатывать и использовать сиамскую модель, которая показала высокую точность верификации лиц при ограниченном наборе данных. Кроме этого данную систему можно внедрить во множество проектов.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45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08037"/>
            <a:ext cx="9955511" cy="68189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Источники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104C1A-9D33-FFF5-82E7-BF9D44797667}"/>
              </a:ext>
            </a:extLst>
          </p:cNvPr>
          <p:cNvSpPr txBox="1">
            <a:spLocks/>
          </p:cNvSpPr>
          <p:nvPr/>
        </p:nvSpPr>
        <p:spPr>
          <a:xfrm>
            <a:off x="984366" y="2298241"/>
            <a:ext cx="9656317" cy="27087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ru-ru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Koch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Zemel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Salakhutdinov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R. Siamese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Networks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One-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shot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Image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the 32’nd International Conference on Machine Learning, Lille, France, 2015. JMLR: W&amp;CP volume 37. </a:t>
            </a:r>
            <a:r>
              <a:rPr lang="en-US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https://www.cs.cmu.edu/~rsalakhu/papers/oneshot1.pdf</a:t>
            </a:r>
            <a:endParaRPr lang="ru-RU" sz="24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Labeled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Faces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Wild (LFW)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400" kern="0" dirty="0"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https://vis-www.cs.umass.edu/</a:t>
            </a:r>
            <a:endParaRPr lang="en-US" sz="2400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 на проект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https://github.com/Phonker18/RO.git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4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502" y="3429000"/>
            <a:ext cx="3399352" cy="108888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  <p:pic>
        <p:nvPicPr>
          <p:cNvPr id="13" name="Рисунок 12" descr="Портрет члена команды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61420"/>
            <a:ext cx="7560545" cy="610863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/>
              <a:t>Содержание</a:t>
            </a: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63092F1-6902-8380-D06A-2883F7A4BC98}"/>
              </a:ext>
            </a:extLst>
          </p:cNvPr>
          <p:cNvGrpSpPr>
            <a:grpSpLocks/>
          </p:cNvGrpSpPr>
          <p:nvPr/>
        </p:nvGrpSpPr>
        <p:grpSpPr bwMode="auto">
          <a:xfrm>
            <a:off x="3224073" y="823180"/>
            <a:ext cx="6107497" cy="698949"/>
            <a:chOff x="1248" y="2030"/>
            <a:chExt cx="3657" cy="359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AE474207-E960-F285-0C62-CCBE445BCF4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465" cy="9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9D187172-75D0-E214-B380-8A707091619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8434D2E0-954D-9C09-0253-7677EB87165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46" y="2060"/>
              <a:ext cx="1643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Постановка задачи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39F6A2E3-4DA3-C586-0150-14F326EE601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ACCE4233-F994-BAAC-6E09-2F63D94388F4}"/>
              </a:ext>
            </a:extLst>
          </p:cNvPr>
          <p:cNvGrpSpPr>
            <a:grpSpLocks/>
          </p:cNvGrpSpPr>
          <p:nvPr/>
        </p:nvGrpSpPr>
        <p:grpSpPr bwMode="auto">
          <a:xfrm>
            <a:off x="3221268" y="1676132"/>
            <a:ext cx="6203879" cy="723169"/>
            <a:chOff x="1248" y="2640"/>
            <a:chExt cx="3680" cy="361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6D388FFF-EAF2-F2AC-AE44-1CA78AEB3CF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383" cy="1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5C34A1B-B762-5F04-9F72-ED2A314121D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98ED7172-8836-3852-E165-9A803E38846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40" y="2675"/>
              <a:ext cx="318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ru-RU" sz="2400" dirty="0">
                  <a:solidFill>
                    <a:srgbClr val="000000"/>
                  </a:solidFill>
                </a:rPr>
                <a:t>Выбор метода решения и инструмента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3698669E-4CC9-1E71-6B3D-2556B17950B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3C0E0705-E95B-9A8D-A74E-82E70DA71183}"/>
              </a:ext>
            </a:extLst>
          </p:cNvPr>
          <p:cNvGrpSpPr>
            <a:grpSpLocks/>
          </p:cNvGrpSpPr>
          <p:nvPr/>
        </p:nvGrpSpPr>
        <p:grpSpPr bwMode="auto">
          <a:xfrm>
            <a:off x="3224338" y="2553178"/>
            <a:ext cx="5946753" cy="683734"/>
            <a:chOff x="1248" y="3230"/>
            <a:chExt cx="3554" cy="349"/>
          </a:xfrm>
        </p:grpSpPr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0434DFDF-068C-4A00-8D16-26040075D76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1" y="3568"/>
              <a:ext cx="3361" cy="1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4C07290B-C790-CA17-4C15-806C7B700D2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17BAFA23-5E2B-D1C0-821A-D7FB0D67C0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1" y="3270"/>
              <a:ext cx="2178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Архитектура сети </a:t>
              </a:r>
              <a:r>
                <a:rPr lang="en-US" sz="2400" dirty="0">
                  <a:solidFill>
                    <a:srgbClr val="000000"/>
                  </a:solidFill>
                </a:rPr>
                <a:t>Siamese</a:t>
              </a:r>
              <a:endParaRPr lang="ru-RU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E6EB008C-CA33-3BD0-0F76-FA27CD67B7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B7411E3E-202B-FF47-F54F-923F8BE21550}"/>
              </a:ext>
            </a:extLst>
          </p:cNvPr>
          <p:cNvGrpSpPr>
            <a:grpSpLocks/>
          </p:cNvGrpSpPr>
          <p:nvPr/>
        </p:nvGrpSpPr>
        <p:grpSpPr bwMode="auto">
          <a:xfrm>
            <a:off x="3224338" y="3400594"/>
            <a:ext cx="5946542" cy="714790"/>
            <a:chOff x="1248" y="1440"/>
            <a:chExt cx="3865" cy="350"/>
          </a:xfrm>
        </p:grpSpPr>
        <p:sp>
          <p:nvSpPr>
            <p:cNvPr id="29" name="Line 3">
              <a:extLst>
                <a:ext uri="{FF2B5EF4-FFF2-40B4-BE49-F238E27FC236}">
                  <a16:creationId xmlns:a16="http://schemas.microsoft.com/office/drawing/2014/main" id="{274E2366-F2F6-A1F6-6FC9-13A8E86B8CD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0" y="1785"/>
              <a:ext cx="3673" cy="5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4156418-B779-DA5D-BAEC-D63D5343F44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1" name="Text Box 5">
              <a:extLst>
                <a:ext uri="{FF2B5EF4-FFF2-40B4-BE49-F238E27FC236}">
                  <a16:creationId xmlns:a16="http://schemas.microsoft.com/office/drawing/2014/main" id="{E5B26C5D-998D-2FB3-EAD6-0B7587C0695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08" y="1480"/>
              <a:ext cx="927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Датасеты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F711164F-0A8C-6ECB-47DB-8ADC7B66BA3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4" name="Group 22">
            <a:extLst>
              <a:ext uri="{FF2B5EF4-FFF2-40B4-BE49-F238E27FC236}">
                <a16:creationId xmlns:a16="http://schemas.microsoft.com/office/drawing/2014/main" id="{CEEEB9CE-B223-4B52-4301-AE7F051921A2}"/>
              </a:ext>
            </a:extLst>
          </p:cNvPr>
          <p:cNvGrpSpPr>
            <a:grpSpLocks/>
          </p:cNvGrpSpPr>
          <p:nvPr/>
        </p:nvGrpSpPr>
        <p:grpSpPr bwMode="auto">
          <a:xfrm>
            <a:off x="3224338" y="4283738"/>
            <a:ext cx="5972589" cy="756238"/>
            <a:chOff x="1248" y="3230"/>
            <a:chExt cx="3572" cy="350"/>
          </a:xfrm>
        </p:grpSpPr>
        <p:sp>
          <p:nvSpPr>
            <p:cNvPr id="35" name="Line 23">
              <a:extLst>
                <a:ext uri="{FF2B5EF4-FFF2-40B4-BE49-F238E27FC236}">
                  <a16:creationId xmlns:a16="http://schemas.microsoft.com/office/drawing/2014/main" id="{7C58E09E-6EAD-F6A6-3F02-0AAFD3D8C2A5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0" y="3579"/>
              <a:ext cx="3380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DD8966B9-CC6C-ABD1-17D0-594BB5EE8E0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7" name="Text Box 25">
              <a:extLst>
                <a:ext uri="{FF2B5EF4-FFF2-40B4-BE49-F238E27FC236}">
                  <a16:creationId xmlns:a16="http://schemas.microsoft.com/office/drawing/2014/main" id="{D4B2D8C9-7CEF-FD92-A351-CE00A0C090D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1" y="3281"/>
              <a:ext cx="127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Демонстрация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8" name="Text Box 26">
              <a:extLst>
                <a:ext uri="{FF2B5EF4-FFF2-40B4-BE49-F238E27FC236}">
                  <a16:creationId xmlns:a16="http://schemas.microsoft.com/office/drawing/2014/main" id="{AE7B3E26-C29E-C8C3-2537-DBD805ED492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05B9AAC2-502B-FF71-A309-212F89D5DAE6}"/>
              </a:ext>
            </a:extLst>
          </p:cNvPr>
          <p:cNvGrpSpPr>
            <a:grpSpLocks/>
          </p:cNvGrpSpPr>
          <p:nvPr/>
        </p:nvGrpSpPr>
        <p:grpSpPr bwMode="auto">
          <a:xfrm>
            <a:off x="3224073" y="5201513"/>
            <a:ext cx="6107497" cy="698949"/>
            <a:chOff x="1248" y="2030"/>
            <a:chExt cx="3657" cy="359"/>
          </a:xfrm>
        </p:grpSpPr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CA42C293-7775-F238-70B4-5737B0BAB8D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465" cy="9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733A6E4B-E17C-0485-92B2-B31341E369B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7299E3F0-E75D-B993-C67E-6F49A6FDC97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2" y="2062"/>
              <a:ext cx="1916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Анализ эффективности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C4374E5F-EDF6-AD67-B505-86D078A7E04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19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b="1" dirty="0">
                  <a:solidFill>
                    <a:srgbClr val="FFFFFF"/>
                  </a:solidFill>
                </a:rPr>
                <a:t>6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17">
            <a:extLst>
              <a:ext uri="{FF2B5EF4-FFF2-40B4-BE49-F238E27FC236}">
                <a16:creationId xmlns:a16="http://schemas.microsoft.com/office/drawing/2014/main" id="{A8568B7F-69E3-9331-AAC5-F6600C4F8963}"/>
              </a:ext>
            </a:extLst>
          </p:cNvPr>
          <p:cNvGrpSpPr>
            <a:grpSpLocks/>
          </p:cNvGrpSpPr>
          <p:nvPr/>
        </p:nvGrpSpPr>
        <p:grpSpPr bwMode="auto">
          <a:xfrm>
            <a:off x="3250174" y="6032106"/>
            <a:ext cx="5946753" cy="683734"/>
            <a:chOff x="1248" y="3230"/>
            <a:chExt cx="3554" cy="349"/>
          </a:xfrm>
        </p:grpSpPr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A9611642-CC7F-103B-A37C-77D849A44B7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1" y="3568"/>
              <a:ext cx="3361" cy="1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1DFD2619-542D-5267-1CFB-BE86177C57F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47" name="Text Box 20">
              <a:extLst>
                <a:ext uri="{FF2B5EF4-FFF2-40B4-BE49-F238E27FC236}">
                  <a16:creationId xmlns:a16="http://schemas.microsoft.com/office/drawing/2014/main" id="{8CFA20D6-E9D3-6030-0BD4-0F065162262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1" y="3270"/>
              <a:ext cx="753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Выводы</a:t>
              </a:r>
            </a:p>
          </p:txBody>
        </p:sp>
        <p:sp>
          <p:nvSpPr>
            <p:cNvPr id="48" name="Text Box 21">
              <a:extLst>
                <a:ext uri="{FF2B5EF4-FFF2-40B4-BE49-F238E27FC236}">
                  <a16:creationId xmlns:a16="http://schemas.microsoft.com/office/drawing/2014/main" id="{397BEFBF-CD96-5B5B-765F-5322154E16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19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b="1" dirty="0">
                  <a:solidFill>
                    <a:srgbClr val="FFFFFF"/>
                  </a:solidFill>
                </a:rPr>
                <a:t>7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12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Постановка 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711454" cy="2708765"/>
          </a:xfrm>
        </p:spPr>
        <p:txBody>
          <a:bodyPr rtlCol="0"/>
          <a:lstStyle/>
          <a:p>
            <a:r>
              <a:rPr lang="ru-RU" sz="2800" dirty="0"/>
              <a:t>Разработка системы, способной определить, принадлежат ли два предоставленных изображения лиц одному и тому же человеку.</a:t>
            </a:r>
          </a:p>
          <a:p>
            <a:pPr rtl="0"/>
            <a:endParaRPr lang="ru-RU" dirty="0"/>
          </a:p>
        </p:txBody>
      </p:sp>
      <p:pic>
        <p:nvPicPr>
          <p:cNvPr id="53" name="Рисунок 52" descr="Подвесные лампочки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08037"/>
            <a:ext cx="9955511" cy="68189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Выбор метода решения и инструменты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08207-C555-3507-23BE-EB427315F111}"/>
              </a:ext>
            </a:extLst>
          </p:cNvPr>
          <p:cNvSpPr txBox="1"/>
          <p:nvPr/>
        </p:nvSpPr>
        <p:spPr>
          <a:xfrm>
            <a:off x="964022" y="1616563"/>
            <a:ext cx="9644794" cy="3313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Сиамская сеть (Siamese Network) представляет собой тип нейронной сети, который используется для решения задач сравнения, классификации или обнаружения сходства между входными данными. Она была впервые предложена в контексте распознавания лиц и биометрии, но может применяться в различных областях.</a:t>
            </a:r>
            <a:endParaRPr lang="en-US" sz="2400" dirty="0">
              <a:solidFill>
                <a:schemeClr val="bg1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достоинство этой модели заключается в использовании ограниченного набора данных.</a:t>
            </a:r>
            <a:endParaRPr lang="en-US" sz="2400" dirty="0">
              <a:solidFill>
                <a:schemeClr val="bg1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endParaRPr lang="ru-RU" sz="2000" dirty="0">
              <a:solidFill>
                <a:schemeClr val="bg1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0E4DA-8969-A0DD-F7F4-21342EDD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4" y="4482890"/>
            <a:ext cx="3857317" cy="216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73F12B8-FCAF-E19D-9556-319EAA99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95" y="4930034"/>
            <a:ext cx="4078483" cy="18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A0C42E-6EAE-3992-F577-F57B8CA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2" y="5140334"/>
            <a:ext cx="4550866" cy="13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08037"/>
            <a:ext cx="9955511" cy="68189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Архитектура сети </a:t>
            </a:r>
            <a:r>
              <a:rPr lang="en-US" dirty="0"/>
              <a:t>Siamese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104C1A-9D33-FFF5-82E7-BF9D44797667}"/>
              </a:ext>
            </a:extLst>
          </p:cNvPr>
          <p:cNvSpPr txBox="1">
            <a:spLocks/>
          </p:cNvSpPr>
          <p:nvPr/>
        </p:nvSpPr>
        <p:spPr>
          <a:xfrm>
            <a:off x="952499" y="2289363"/>
            <a:ext cx="9656317" cy="27087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ru-ru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44F288-0FEB-5AC8-834D-C0C7071B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" y="1708420"/>
            <a:ext cx="12028838" cy="4878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3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3">
            <a:extLst>
              <a:ext uri="{FF2B5EF4-FFF2-40B4-BE49-F238E27FC236}">
                <a16:creationId xmlns:a16="http://schemas.microsoft.com/office/drawing/2014/main" id="{B3104C1A-9D33-FFF5-82E7-BF9D44797667}"/>
              </a:ext>
            </a:extLst>
          </p:cNvPr>
          <p:cNvSpPr txBox="1">
            <a:spLocks/>
          </p:cNvSpPr>
          <p:nvPr/>
        </p:nvSpPr>
        <p:spPr>
          <a:xfrm>
            <a:off x="952499" y="2289363"/>
            <a:ext cx="9656317" cy="27087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ru-ru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418E59-3913-FA12-67A0-07E874E8D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56" y="1713391"/>
            <a:ext cx="6923678" cy="362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A33402-036A-EE0F-0A86-8D02AE74C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18" y="257452"/>
            <a:ext cx="2473998" cy="6532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59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3">
            <a:extLst>
              <a:ext uri="{FF2B5EF4-FFF2-40B4-BE49-F238E27FC236}">
                <a16:creationId xmlns:a16="http://schemas.microsoft.com/office/drawing/2014/main" id="{B3104C1A-9D33-FFF5-82E7-BF9D44797667}"/>
              </a:ext>
            </a:extLst>
          </p:cNvPr>
          <p:cNvSpPr txBox="1">
            <a:spLocks/>
          </p:cNvSpPr>
          <p:nvPr/>
        </p:nvSpPr>
        <p:spPr>
          <a:xfrm>
            <a:off x="952499" y="2289363"/>
            <a:ext cx="9656317" cy="27087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ru-ru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611164-6450-12B0-CC1E-772F4E95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05" y="215238"/>
            <a:ext cx="7935790" cy="64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/>
              <a:t>Датасеты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A0BB83-47C0-F791-6865-05BF4300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71" y="1773108"/>
            <a:ext cx="5118043" cy="49950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05FACF-A5DD-34B5-DCBF-A4CF7C64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23" y="1773108"/>
            <a:ext cx="4948505" cy="49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83334"/>
            <a:ext cx="9955511" cy="681890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Анализ эффективности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49CBE9-B417-EC77-708D-C897FD3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34" y="854307"/>
            <a:ext cx="4833098" cy="26949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069E3F-A3E3-8B8F-BC21-1DF239AC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10" y="3638321"/>
            <a:ext cx="6365132" cy="31531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570D2-9BEC-6F60-0F6A-8F78E9363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85014"/>
            <a:ext cx="5410490" cy="28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642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3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330</TotalTime>
  <Words>276</Words>
  <Application>Microsoft Office PowerPoint</Application>
  <PresentationFormat>Широкоэкранный</PresentationFormat>
  <Paragraphs>49</Paragraphs>
  <Slides>16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Times New Roman</vt:lpstr>
      <vt:lpstr>Wingdings</vt:lpstr>
      <vt:lpstr>Пользовательские</vt:lpstr>
      <vt:lpstr>Верификация лиц</vt:lpstr>
      <vt:lpstr>Содержание</vt:lpstr>
      <vt:lpstr>Постановка задачи</vt:lpstr>
      <vt:lpstr>Выбор метода решения и инструменты</vt:lpstr>
      <vt:lpstr>Архитектура сети Siamese</vt:lpstr>
      <vt:lpstr>Презентация PowerPoint</vt:lpstr>
      <vt:lpstr>Презентация PowerPoint</vt:lpstr>
      <vt:lpstr>Датасеты</vt:lpstr>
      <vt:lpstr>Анализ эффективности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Источники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Годовой обзор</dc:title>
  <dc:creator>Льюис Ньюгейт</dc:creator>
  <cp:lastModifiedBy>Acer</cp:lastModifiedBy>
  <cp:revision>2</cp:revision>
  <dcterms:created xsi:type="dcterms:W3CDTF">2023-12-21T12:32:36Z</dcterms:created>
  <dcterms:modified xsi:type="dcterms:W3CDTF">2023-12-21T18:04:26Z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